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41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801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41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8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365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576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248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319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908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672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9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936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40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73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741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280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558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67E633-75C4-49B6-BCB4-501E29ADF599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2448-40C1-4F1E-A7E1-080E8D2746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4261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آفات خزن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الأولى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2369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03312" y="586854"/>
            <a:ext cx="8946541" cy="5661545"/>
          </a:xfrm>
        </p:spPr>
        <p:txBody>
          <a:bodyPr>
            <a:normAutofit/>
          </a:bodyPr>
          <a:lstStyle/>
          <a:p>
            <a:pPr lvl="0"/>
            <a:r>
              <a:rPr lang="ar-IQ" b="1" dirty="0"/>
              <a:t>خنفساء الحبوب المنشارية       </a:t>
            </a:r>
            <a:r>
              <a:rPr lang="en-US" b="1" i="1" dirty="0" err="1"/>
              <a:t>Oryzaephilus</a:t>
            </a:r>
            <a:r>
              <a:rPr lang="en-US" b="1" i="1" dirty="0"/>
              <a:t> </a:t>
            </a:r>
            <a:r>
              <a:rPr lang="en-US" b="1" i="1" dirty="0" err="1"/>
              <a:t>surinensis</a:t>
            </a:r>
            <a:r>
              <a:rPr lang="en-US" b="1" dirty="0"/>
              <a:t>                           </a:t>
            </a:r>
            <a:endParaRPr lang="en-US" dirty="0"/>
          </a:p>
          <a:p>
            <a:pPr rtl="0"/>
            <a:r>
              <a:rPr lang="en-US" b="1" dirty="0"/>
              <a:t>Family : </a:t>
            </a:r>
            <a:r>
              <a:rPr lang="en-US" b="1" dirty="0" err="1"/>
              <a:t>Silvaidae</a:t>
            </a:r>
            <a:endParaRPr lang="en-US" dirty="0"/>
          </a:p>
          <a:p>
            <a:pPr rtl="0"/>
            <a:r>
              <a:rPr lang="en-US" b="1" dirty="0"/>
              <a:t>Order : </a:t>
            </a:r>
            <a:r>
              <a:rPr lang="en-US" b="1" dirty="0" err="1"/>
              <a:t>Coleoptera</a:t>
            </a:r>
            <a:endParaRPr lang="en-US" dirty="0"/>
          </a:p>
          <a:p>
            <a:r>
              <a:rPr lang="ar-IQ" dirty="0"/>
              <a:t>    تعتبر من آفات المخازن واسعة الإنتشار في العالم , إذ تهاجم الحشرات و الريقات و الحبوب و منتجاتها و تتغذى على المنتجات الغذائية النباتية و الحيوانية و تصيب الفواكه الجافة كالتمور المخزونة و اللحوم المجففة كما إنها تتغذى على كثير من انواع الحلويات كالحليب و البسكويت كما إنها تتغذى على الأدوية المخزونة و هذه الحشرة لا تصيب الحبوب السليمة و يمكن ملاحظة الكاملات و اليرقات في جميع أنواع الرزم التي سبق و أن أصيبت بآفات مخزنية أخرى و التي  كانت مخزونة بظروف مخزنية سيئة و هذه الحشرة تفضل الأغذية الموضوعة في أكياس أو عبوات أينما وجدت أكثر من الأغذية المعرضة للإستهلاك المباشر .</a:t>
            </a:r>
            <a:endParaRPr lang="en-US" dirty="0"/>
          </a:p>
          <a:p>
            <a:r>
              <a:rPr lang="ar-IQ" dirty="0"/>
              <a:t>    الحشرة الكاملة ذات لون بني غامق طولها 3 ملم و سميت بخنفساء الحبوب المنشارية أو ذات الصدر المنشاري لإحتواء صدرها على ستة أسنان منشارية  على كل جانب و التي تعتبر أهم صفة تصنيفية للحشرة و جسمها المسطح جعلها تتكيف للزحف على سطح البذور و منتجاتها و لا تميل الى الطيران بالرغم من وجود الأجنحة المتطورة فيها .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1965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45910"/>
            <a:ext cx="8946541" cy="5702489"/>
          </a:xfrm>
        </p:spPr>
        <p:txBody>
          <a:bodyPr/>
          <a:lstStyle/>
          <a:p>
            <a:r>
              <a:rPr lang="ar-IQ" dirty="0"/>
              <a:t>خنفساء الحبوب المجروشة (الكادل)                                              خنفسار الحبوب المنشارية       </a:t>
            </a:r>
            <a:endParaRPr lang="ar-IQ" dirty="0" smtClean="0"/>
          </a:p>
          <a:p>
            <a:r>
              <a:rPr lang="ar-IQ" dirty="0" smtClean="0"/>
              <a:t>         </a:t>
            </a:r>
            <a:endParaRPr lang="en-US" dirty="0"/>
          </a:p>
        </p:txBody>
      </p:sp>
      <p:pic>
        <p:nvPicPr>
          <p:cNvPr id="4" name="صورة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1" y="1246353"/>
            <a:ext cx="2439324" cy="4867844"/>
          </a:xfrm>
          <a:prstGeom prst="rect">
            <a:avLst/>
          </a:prstGeom>
        </p:spPr>
      </p:pic>
      <p:pic>
        <p:nvPicPr>
          <p:cNvPr id="5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52" y="1390815"/>
            <a:ext cx="2088790" cy="48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2956"/>
            <a:ext cx="8946541" cy="5975444"/>
          </a:xfrm>
        </p:spPr>
        <p:txBody>
          <a:bodyPr>
            <a:normAutofit lnSpcReduction="10000"/>
          </a:bodyPr>
          <a:lstStyle/>
          <a:p>
            <a:r>
              <a:rPr lang="ar-IQ" b="1" dirty="0"/>
              <a:t>أعراض الإصابة بحشرات المخزن :</a:t>
            </a:r>
            <a:endParaRPr lang="en-US" dirty="0"/>
          </a:p>
          <a:p>
            <a:pPr lvl="0"/>
            <a:r>
              <a:rPr lang="ar-IQ" dirty="0"/>
              <a:t>ظهور أنواع مختلفة من السوس و الخنافس و الفراشات فوق أكوام الحبوب أو بداخلها أو على أرضية و جدران المخازن .</a:t>
            </a:r>
            <a:endParaRPr lang="en-US" dirty="0"/>
          </a:p>
          <a:p>
            <a:pPr lvl="0"/>
            <a:r>
              <a:rPr lang="ar-IQ" dirty="0"/>
              <a:t>وجود حبوب مثقوبة و متآكلة من الداخل .</a:t>
            </a:r>
            <a:endParaRPr lang="en-US" dirty="0"/>
          </a:p>
          <a:p>
            <a:pPr lvl="0"/>
            <a:r>
              <a:rPr lang="ar-IQ" dirty="0"/>
              <a:t>الشعور بالحرارة في كثير من الحالات إذا مدت اليد داخل الكومة مع ظهور مادة دقيقية على اليد بعد سحبها .</a:t>
            </a:r>
            <a:endParaRPr lang="en-US" dirty="0"/>
          </a:p>
          <a:p>
            <a:pPr lvl="0"/>
            <a:r>
              <a:rPr lang="ar-IQ" dirty="0"/>
              <a:t>وجود بقع سوداء أو سمراء بالحبوب حديثة الإصابة و خصوصا" في حالة الحبوب البقولية .</a:t>
            </a:r>
            <a:endParaRPr lang="en-US" dirty="0"/>
          </a:p>
          <a:p>
            <a:pPr lvl="0"/>
            <a:r>
              <a:rPr lang="ar-IQ" dirty="0"/>
              <a:t>وجود رائحة كريهة متميزة في الحبوب و الدقيق و خصوصا" في حالة الإصابة بخنافس الدقيق .</a:t>
            </a:r>
            <a:endParaRPr lang="en-US" dirty="0"/>
          </a:p>
          <a:p>
            <a:pPr lvl="0"/>
            <a:r>
              <a:rPr lang="ar-IQ" dirty="0"/>
              <a:t>تكتل الحبوب و التصاقها بعضها ببعض بسبب الخيوط الحريرية التي تفرزها بعض اليرقات.</a:t>
            </a:r>
            <a:endParaRPr lang="en-US" dirty="0"/>
          </a:p>
          <a:p>
            <a:pPr lvl="0"/>
            <a:r>
              <a:rPr lang="ar-IQ" dirty="0"/>
              <a:t>وجود حشرات ميتة و جلود الإنسلاخ و مخلفات حشرية مختلطة بالحبوب .</a:t>
            </a:r>
            <a:endParaRPr lang="en-US" dirty="0"/>
          </a:p>
          <a:p>
            <a:pPr lvl="0"/>
            <a:r>
              <a:rPr lang="ar-IQ" dirty="0"/>
              <a:t>قد تبدو الحبوب سليمة ظاهرة و لكن عند جرشها أو حتى بمجرد فركها باليد تنكسر بعضها و يظهر بداخلها أطوار غير كاملة لحشرات مختلفة أو حشرات كاملة تكون على وشك الخروج .</a:t>
            </a:r>
            <a:endParaRPr lang="en-US" dirty="0"/>
          </a:p>
          <a:p>
            <a:r>
              <a:rPr lang="ar-IQ" dirty="0"/>
              <a:t>    إضافة الى ذلك توجد تغيرات ظاهرية للحبوب المخزونة المصابة بالحشرات مثل تغير لون الحبوب و رائحتها و مذاقها و ملمسها و كذلك الإصابة الحشرية و الفطرية الظاهرة . و التغيرات غير الظاهرة تتلخص بالتغيرات الكيميائية و الحيوية مثل إنخفاض قوة الإنبات , تغير الحموضة , حدوث تزنخ , تدهور الكلوتين و فقد القيمة الغذائية و الإصابة الحشرية الداخلية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64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03313" y="409575"/>
            <a:ext cx="8947150" cy="5838825"/>
          </a:xfrm>
        </p:spPr>
        <p:txBody>
          <a:bodyPr/>
          <a:lstStyle/>
          <a:p>
            <a:r>
              <a:rPr lang="ar-IQ" b="1" dirty="0"/>
              <a:t>أنواع الآفات الحشرية في المخازن</a:t>
            </a:r>
            <a:endParaRPr lang="en-US" dirty="0"/>
          </a:p>
          <a:p>
            <a:r>
              <a:rPr lang="ar-IQ" dirty="0"/>
              <a:t>    يلاحظ في مخازن الحبوب و المواد الغذائية المخزونة حشرات مختلفة تتكيف للمعيشة على الحبوب المخزونة و منتجاتها و كذلك هناك حشرات ثانويــة تكون أقل أهمية في أضرارها , كما يلاحظ حشرات مفترسة و متطفلة إذ تعيش على المواد العضوية المتحللة من المواد المخزونة أو تتغذى على الفطريات التي تنمو عليها و توجد أنواع أخرى تدخل المخازن قادمة من الحقول مع الحبوب أو تدخلها صدفة أو لغرض التشتية , و معظم أنواع الحشرات التي تصيب المواد المخزونة تعود إلى رتب غمدية الأجنحة و حرشفية الأجنحة و خلال معيشتها و تكاثرها تسبب أضرار للمواد المخزونة , و تقسم حشرات المواد المخزونة الى :</a:t>
            </a:r>
            <a:endParaRPr lang="en-US" dirty="0"/>
          </a:p>
          <a:p>
            <a:pPr lvl="0"/>
            <a:r>
              <a:rPr lang="ar-IQ" b="1" dirty="0"/>
              <a:t>آفات أولية : </a:t>
            </a:r>
            <a:r>
              <a:rPr lang="ar-IQ" dirty="0"/>
              <a:t>تصيب الحبوب السليمة غير المكسورة مثل الحنطة و الشعير و الرز و الذرة و من أمثلتها سوسة الرز و سوسة الحبوب و ثاقبة الحبوب الصغرى و خنفساء الكادل و عثة الحبوب .</a:t>
            </a:r>
            <a:endParaRPr lang="en-US" dirty="0"/>
          </a:p>
          <a:p>
            <a:pPr lvl="0"/>
            <a:r>
              <a:rPr lang="ar-IQ" b="1" dirty="0"/>
              <a:t>الآفات الثانوية :</a:t>
            </a:r>
            <a:r>
              <a:rPr lang="ar-IQ" dirty="0"/>
              <a:t> هي التي تصيب الحبوب غير السليمة و المكسورة و تتغذى عليها و على الجريش و الطحين و الفواكه و الخضروات و اللحوم الجافة و الحليب و منها خنفساء الطحين الحمراء و خنفساء الطحين المتشابهة و عثة حوض البحر المتوسط و عثة الطحين الهندية .</a:t>
            </a:r>
            <a:endParaRPr lang="en-US" dirty="0"/>
          </a:p>
          <a:p>
            <a:pPr lvl="0"/>
            <a:r>
              <a:rPr lang="ar-IQ" b="1" dirty="0"/>
              <a:t>آفات ثالثية :</a:t>
            </a:r>
            <a:r>
              <a:rPr lang="ar-IQ" dirty="0"/>
              <a:t> و هي الآفات التي تظهر بشكل طارئ مع الآفات الأولية و الثانوية أو في المخازن غير الصالحة للخزن و نادرا" ما تسبب أضرارا" مباشرة للحبوب . و من أمثلتها الصراصر و الخنافس الأرضية و خنافس الجلود . 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859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6604"/>
            <a:ext cx="8946541" cy="5961796"/>
          </a:xfrm>
        </p:spPr>
        <p:txBody>
          <a:bodyPr/>
          <a:lstStyle/>
          <a:p>
            <a:r>
              <a:rPr lang="ar-IQ" b="1" dirty="0"/>
              <a:t>أهم الحشرات التي تصيب المواد المخزونة</a:t>
            </a:r>
            <a:endParaRPr lang="en-US" dirty="0"/>
          </a:p>
          <a:p>
            <a:pPr lvl="0"/>
            <a:r>
              <a:rPr lang="ar-IQ" b="1" dirty="0"/>
              <a:t>ثاقبة الحبوب الصغرى         </a:t>
            </a:r>
            <a:r>
              <a:rPr lang="en-US" b="1" i="1" dirty="0" err="1"/>
              <a:t>Rhizopertha</a:t>
            </a:r>
            <a:r>
              <a:rPr lang="en-US" b="1" i="1" dirty="0"/>
              <a:t> </a:t>
            </a:r>
            <a:r>
              <a:rPr lang="en-US" b="1" i="1" dirty="0" err="1"/>
              <a:t>dominica</a:t>
            </a:r>
            <a:r>
              <a:rPr lang="en-US" b="1" dirty="0"/>
              <a:t>                                 Family : </a:t>
            </a:r>
            <a:r>
              <a:rPr lang="en-US" b="1" dirty="0" err="1"/>
              <a:t>Bastrichidae</a:t>
            </a:r>
            <a:r>
              <a:rPr lang="en-US" b="1" dirty="0"/>
              <a:t>                                                                       </a:t>
            </a:r>
            <a:endParaRPr lang="en-US" dirty="0"/>
          </a:p>
          <a:p>
            <a:r>
              <a:rPr lang="en-US" b="1" dirty="0"/>
              <a:t>Order : </a:t>
            </a:r>
            <a:r>
              <a:rPr lang="en-US" b="1" dirty="0" err="1"/>
              <a:t>Coleoptera</a:t>
            </a:r>
            <a:r>
              <a:rPr lang="en-US" b="1" dirty="0"/>
              <a:t>                                                                           </a:t>
            </a:r>
            <a:endParaRPr lang="en-US" dirty="0"/>
          </a:p>
          <a:p>
            <a:r>
              <a:rPr lang="ar-IQ" b="1" dirty="0"/>
              <a:t>     </a:t>
            </a:r>
            <a:r>
              <a:rPr lang="ar-IQ" dirty="0"/>
              <a:t>تعتبر هذه الحشرة من أخطر الحشرات لأنها تصبب أضرار بالغة للحبوب و تصيب الحبوب السليمة و لهذا فإنها تصيب الدقيق و الجريش خاصة إذا طالت مدة تخزينها . تدخل اليرقات عمرها الأول من جهة غلاف البذرة و تعيش على محتوياتها فلا يبقى منها غير قشورها و بالإضافة الى ضرر اليرقات فإن الكاملات تتغذى أيضا" على الحبوب و مما يزيد من خطر الحشرة هو كون الحشرة فورية الطيران و تنتشر بسرعة بين الحبوب المخزونة . تتميز الإصابة بهذه الحشرة بالثقوب الكبيرة غير المنتظمة  نتيجة خروج الكاملات بعد إكتمال تطورها . الحشرة الكاملة يكون لونها أسود لماع , طولها من 2-3 ملم و رأسها يكون منحني الى الأسفل , الفكوك قوية جدا" تمكنها من ان تحفر بالخشب مباشرة , قرن الإستشعار من النوع الرأسي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4958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1392072"/>
            <a:ext cx="5581977" cy="3195111"/>
          </a:xfrm>
          <a:prstGeom prst="rect">
            <a:avLst/>
          </a:prstGeom>
        </p:spPr>
      </p:pic>
      <p:pic>
        <p:nvPicPr>
          <p:cNvPr id="5" name="صورة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4" y="1392072"/>
            <a:ext cx="5438378" cy="31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50376"/>
            <a:ext cx="8946541" cy="5798023"/>
          </a:xfrm>
        </p:spPr>
        <p:txBody>
          <a:bodyPr/>
          <a:lstStyle/>
          <a:p>
            <a:r>
              <a:rPr lang="ar-IQ" dirty="0"/>
              <a:t> </a:t>
            </a:r>
            <a:endParaRPr lang="en-US" dirty="0"/>
          </a:p>
          <a:p>
            <a:pPr lvl="0"/>
            <a:r>
              <a:rPr lang="ar-IQ" dirty="0"/>
              <a:t>خنفساء الدقيق الحمراء (الصدئية) </a:t>
            </a:r>
            <a:r>
              <a:rPr lang="en-US" b="1" i="1" dirty="0" err="1"/>
              <a:t>Tribolium</a:t>
            </a:r>
            <a:r>
              <a:rPr lang="en-US" b="1" i="1" dirty="0"/>
              <a:t> </a:t>
            </a:r>
            <a:r>
              <a:rPr lang="en-US" b="1" i="1" dirty="0" err="1"/>
              <a:t>castaneum</a:t>
            </a:r>
            <a:r>
              <a:rPr lang="en-US" b="1" dirty="0"/>
              <a:t>                             </a:t>
            </a:r>
            <a:endParaRPr lang="en-US" dirty="0"/>
          </a:p>
          <a:p>
            <a:pPr lvl="0"/>
            <a:r>
              <a:rPr lang="ar-IQ" dirty="0"/>
              <a:t>خنفساء الدقيق المتشابهة                                                         </a:t>
            </a:r>
            <a:r>
              <a:rPr lang="en-US" b="1" i="1" dirty="0"/>
              <a:t>T. </a:t>
            </a:r>
            <a:r>
              <a:rPr lang="en-US" b="1" i="1" dirty="0" err="1"/>
              <a:t>confusum</a:t>
            </a:r>
            <a:endParaRPr lang="en-US" dirty="0"/>
          </a:p>
          <a:p>
            <a:r>
              <a:rPr lang="ar-IQ" b="1" dirty="0"/>
              <a:t>       </a:t>
            </a:r>
            <a:r>
              <a:rPr lang="en-US" b="1" dirty="0"/>
              <a:t>Family : </a:t>
            </a:r>
            <a:r>
              <a:rPr lang="en-US" b="1" dirty="0" err="1"/>
              <a:t>Tenebrinidae</a:t>
            </a:r>
            <a:r>
              <a:rPr lang="en-US" b="1" dirty="0"/>
              <a:t>                                                               </a:t>
            </a:r>
            <a:endParaRPr lang="en-US" dirty="0"/>
          </a:p>
          <a:p>
            <a:pPr rtl="0"/>
            <a:r>
              <a:rPr lang="en-US" b="1" dirty="0"/>
              <a:t>Order : </a:t>
            </a:r>
            <a:r>
              <a:rPr lang="en-US" b="1" dirty="0" err="1"/>
              <a:t>Coleoptera</a:t>
            </a:r>
            <a:r>
              <a:rPr lang="en-US" b="1" dirty="0"/>
              <a:t>                                                                            </a:t>
            </a:r>
            <a:endParaRPr lang="en-US" dirty="0"/>
          </a:p>
          <a:p>
            <a:r>
              <a:rPr lang="en-US" b="1" dirty="0"/>
              <a:t>                                      </a:t>
            </a:r>
            <a:endParaRPr lang="en-US" dirty="0"/>
          </a:p>
          <a:p>
            <a:r>
              <a:rPr lang="ar-IQ" dirty="0"/>
              <a:t>تعتبر هاتين الحشرتين من الحشرات المخازن الرئيسة التي تنتشر في معظم مناطق العالم و هما يعيشان بالطورين اليرقي و الكامل على الحبوب و مخلفاتها و كذلك الخضروات و الفاكهة الجافة و التبغ و الحشرتين لا تصيبان الحبوب السلسمة بل تعيشان على الحبوب المصابة و الدقيق المصاب بهاتين الحشرتين يصبح ذو رائحة نفاذة نتيجة للإفرازات الغازية التي تفرزها هاتين الحشرتين و كذلك تسبب إنخفاض لزوجة العجين المصنوع من الدقيق المصاب و كذلك انخفاض درجة المطاطية مما يجعله غير صالح لعمل الخبز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7016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111664"/>
              </p:ext>
            </p:extLst>
          </p:nvPr>
        </p:nvGraphicFramePr>
        <p:xfrm>
          <a:off x="2047164" y="1173707"/>
          <a:ext cx="7683690" cy="43945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41845"/>
                <a:gridCol w="3841845"/>
              </a:tblGrid>
              <a:tr h="5493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400">
                          <a:effectLst/>
                        </a:rPr>
                        <a:t>خنفساء الدقيق الحمراء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400">
                          <a:effectLst/>
                        </a:rPr>
                        <a:t>خنفساء الدقيق المتشابهة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45258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>
                          <a:effectLst/>
                        </a:rPr>
                        <a:t>تكثر في المناطق الدافئة .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>
                          <a:effectLst/>
                        </a:rPr>
                        <a:t>ذات لون أحمر قاتم أو بني داكن .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>
                          <a:effectLst/>
                        </a:rPr>
                        <a:t>حافة الصدر منحنية الى الأسفل .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>
                          <a:effectLst/>
                        </a:rPr>
                        <a:t>يمكن لها أن تطير .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>
                          <a:effectLst/>
                        </a:rPr>
                        <a:t>متنوعة الأغذية .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>
                          <a:effectLst/>
                        </a:rPr>
                        <a:t>قرن الإستشعار من النوع الرأسي .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>
                          <a:effectLst/>
                        </a:rPr>
                        <a:t> البالغة تعيش أكثر من سنة 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 dirty="0">
                          <a:effectLst/>
                        </a:rPr>
                        <a:t>تكثر في  المناطق الباردة 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 dirty="0">
                          <a:effectLst/>
                        </a:rPr>
                        <a:t>ذات لون بني فاتح 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 dirty="0">
                          <a:effectLst/>
                        </a:rPr>
                        <a:t>لا تطير 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 dirty="0">
                          <a:effectLst/>
                        </a:rPr>
                        <a:t>حافة الصدر مستقيمة 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 dirty="0">
                          <a:effectLst/>
                        </a:rPr>
                        <a:t>متنوعة الاغذية 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 dirty="0">
                          <a:effectLst/>
                        </a:rPr>
                        <a:t>قرن الإستشعار من النوع الصولجاني.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IQ" sz="1400" dirty="0">
                          <a:effectLst/>
                        </a:rPr>
                        <a:t>البالغة تعيش أكثر من سنة 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917242" y="-63787"/>
            <a:ext cx="17311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مقارنة بين الحشرتين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4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04968"/>
            <a:ext cx="8946541" cy="5743432"/>
          </a:xfrm>
        </p:spPr>
        <p:txBody>
          <a:bodyPr/>
          <a:lstStyle/>
          <a:p>
            <a:r>
              <a:rPr lang="ar-IQ" dirty="0" smtClean="0"/>
              <a:t>     خنفساء </a:t>
            </a:r>
            <a:r>
              <a:rPr lang="ar-IQ" dirty="0"/>
              <a:t>الطحين الصدئية                                          </a:t>
            </a:r>
            <a:r>
              <a:rPr lang="ar-IQ" dirty="0" smtClean="0"/>
              <a:t> </a:t>
            </a:r>
            <a:r>
              <a:rPr lang="ar-IQ" dirty="0"/>
              <a:t>خنفساء الطحين المتشابهة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1101700"/>
            <a:ext cx="2571688" cy="4821427"/>
          </a:xfrm>
          <a:prstGeom prst="rect">
            <a:avLst/>
          </a:prstGeom>
        </p:spPr>
      </p:pic>
      <p:pic>
        <p:nvPicPr>
          <p:cNvPr id="5" name="صورة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76" y="1101701"/>
            <a:ext cx="2729339" cy="48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82138"/>
            <a:ext cx="8946541" cy="5866262"/>
          </a:xfrm>
        </p:spPr>
        <p:txBody>
          <a:bodyPr>
            <a:normAutofit/>
          </a:bodyPr>
          <a:lstStyle/>
          <a:p>
            <a:pPr lvl="0"/>
            <a:r>
              <a:rPr lang="ar-IQ" b="1" dirty="0"/>
              <a:t>خنفساء الحبوب المجروشة (الكادل) </a:t>
            </a:r>
            <a:endParaRPr lang="en-US" dirty="0"/>
          </a:p>
          <a:p>
            <a:pPr rtl="0"/>
            <a:r>
              <a:rPr lang="en-US" b="1" i="1" dirty="0" err="1"/>
              <a:t>Tenebroides</a:t>
            </a:r>
            <a:r>
              <a:rPr lang="en-US" b="1" i="1" dirty="0"/>
              <a:t> </a:t>
            </a:r>
            <a:r>
              <a:rPr lang="en-US" b="1" i="1" dirty="0" err="1"/>
              <a:t>mauritanies</a:t>
            </a:r>
            <a:endParaRPr lang="en-US" dirty="0"/>
          </a:p>
          <a:p>
            <a:pPr rtl="0"/>
            <a:r>
              <a:rPr lang="en-US" b="1" dirty="0"/>
              <a:t>Family : </a:t>
            </a:r>
            <a:r>
              <a:rPr lang="en-US" b="1" dirty="0" err="1"/>
              <a:t>Ostomidae</a:t>
            </a:r>
            <a:endParaRPr lang="en-US" dirty="0"/>
          </a:p>
          <a:p>
            <a:pPr rtl="0"/>
            <a:r>
              <a:rPr lang="en-US" b="1" dirty="0"/>
              <a:t>Order : </a:t>
            </a:r>
            <a:r>
              <a:rPr lang="en-US" b="1" dirty="0" err="1"/>
              <a:t>Coleoptera</a:t>
            </a:r>
            <a:endParaRPr lang="en-US" dirty="0"/>
          </a:p>
          <a:p>
            <a:r>
              <a:rPr lang="ar-IQ" dirty="0"/>
              <a:t>     تعتبر من أكبر حشرات المخازن إذ يمكن رؤيتها بالعين المجردة , شكلها مفلطح مستطيل و طولها من 6-11 ملم  , لونها يتراوح من اللون البني الى الأسود , جوانب حلقات البطن و الأرجل لونها بني محمر و يحتمي الجسم بغطاء الأجنحة و الرأس يوجد فيه بروزا" أماميا" يمتد مع إتجاه الرأس .</a:t>
            </a:r>
            <a:endParaRPr lang="en-US" dirty="0"/>
          </a:p>
          <a:p>
            <a:r>
              <a:rPr lang="ar-IQ" dirty="0"/>
              <a:t>    الحشرة من الحشرات المعروفة بإنتشارها الواسع في مختلف أنحاء العالم إذ تةجد في المطاحن و المخازن التي تخزن فيها الحبوب و منتجاتها و كذلك المواد الغذائية , لذلك فهي متنوعة الأغذية . اليرقات و البالغات تسببان الضرر على حد سوا, و تتغذى على الحبوب و تحفر في الأخشاب و من عاداتها السئة إنها تنتقل من حبة الى أخرى مسببة تلف الجنين فقط و بذلك تسبب خسارة للتقاوي . تحفر اليرقات انفاقا" في جدار المخازن الخشبية لتتحول فيها الى عذراء كما تمزق الحشرة بفكوكها القوية مناخل الحبوب في المطاحن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28360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1016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آفات خزن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آفات خزن عملي</dc:title>
  <dc:creator>City Centre</dc:creator>
  <cp:lastModifiedBy>City Centre</cp:lastModifiedBy>
  <cp:revision>5</cp:revision>
  <dcterms:created xsi:type="dcterms:W3CDTF">2018-03-09T07:52:09Z</dcterms:created>
  <dcterms:modified xsi:type="dcterms:W3CDTF">2018-03-09T08:02:35Z</dcterms:modified>
</cp:coreProperties>
</file>